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1229FF9-78DE-4A1D-A9B9-C2440A45805F}" type="datetimeFigureOut">
              <a:rPr lang="zh-TW" altLang="en-US" smtClean="0"/>
              <a:t>2016/12/27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F037F9D-4AD3-45E7-BE86-08900BDBE6F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29FF9-78DE-4A1D-A9B9-C2440A45805F}" type="datetimeFigureOut">
              <a:rPr lang="zh-TW" altLang="en-US" smtClean="0"/>
              <a:t>2016/12/27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7F9D-4AD3-45E7-BE86-08900BDBE6F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29FF9-78DE-4A1D-A9B9-C2440A45805F}" type="datetimeFigureOut">
              <a:rPr lang="zh-TW" altLang="en-US" smtClean="0"/>
              <a:t>2016/12/27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7F9D-4AD3-45E7-BE86-08900BDBE6F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1229FF9-78DE-4A1D-A9B9-C2440A45805F}" type="datetimeFigureOut">
              <a:rPr lang="zh-TW" altLang="en-US" smtClean="0"/>
              <a:t>2016/12/27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7F9D-4AD3-45E7-BE86-08900BDBE6F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等腰三角形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1229FF9-78DE-4A1D-A9B9-C2440A45805F}" type="datetimeFigureOut">
              <a:rPr lang="zh-TW" altLang="en-US" smtClean="0"/>
              <a:t>2016/12/27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F037F9D-4AD3-45E7-BE86-08900BDBE6F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1" name="直線接點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1229FF9-78DE-4A1D-A9B9-C2440A45805F}" type="datetimeFigureOut">
              <a:rPr lang="zh-TW" altLang="en-US" smtClean="0"/>
              <a:t>2016/12/27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F037F9D-4AD3-45E7-BE86-08900BDBE6F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1229FF9-78DE-4A1D-A9B9-C2440A45805F}" type="datetimeFigureOut">
              <a:rPr lang="zh-TW" altLang="en-US" smtClean="0"/>
              <a:t>2016/12/27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F037F9D-4AD3-45E7-BE86-08900BDBE6F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29FF9-78DE-4A1D-A9B9-C2440A45805F}" type="datetimeFigureOut">
              <a:rPr lang="zh-TW" altLang="en-US" smtClean="0"/>
              <a:t>2016/12/27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7F9D-4AD3-45E7-BE86-08900BDBE6F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1229FF9-78DE-4A1D-A9B9-C2440A45805F}" type="datetimeFigureOut">
              <a:rPr lang="zh-TW" altLang="en-US" smtClean="0"/>
              <a:t>2016/12/27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F037F9D-4AD3-45E7-BE86-08900BDBE6F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1229FF9-78DE-4A1D-A9B9-C2440A45805F}" type="datetimeFigureOut">
              <a:rPr lang="zh-TW" altLang="en-US" smtClean="0"/>
              <a:t>2016/12/27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F037F9D-4AD3-45E7-BE86-08900BDBE6F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1229FF9-78DE-4A1D-A9B9-C2440A45805F}" type="datetimeFigureOut">
              <a:rPr lang="zh-TW" altLang="en-US" smtClean="0"/>
              <a:t>2016/12/27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F037F9D-4AD3-45E7-BE86-08900BDBE6F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1229FF9-78DE-4A1D-A9B9-C2440A45805F}" type="datetimeFigureOut">
              <a:rPr lang="zh-TW" altLang="en-US" smtClean="0"/>
              <a:t>2016/12/27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F037F9D-4AD3-45E7-BE86-08900BDBE6F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clink.com.tw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>
                <a:latin typeface="華康中特圓體(P)" pitchFamily="34" charset="-120"/>
                <a:ea typeface="華康中特圓體(P)" pitchFamily="34" charset="-120"/>
              </a:rPr>
              <a:t>自己組裝的電腦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2996952"/>
            <a:ext cx="6400800" cy="1752600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dirty="0" smtClean="0">
                <a:latin typeface="華康新特黑體" pitchFamily="49" charset="-120"/>
                <a:ea typeface="華康新特黑體" pitchFamily="49" charset="-120"/>
              </a:rPr>
              <a:t>烘一甲</a:t>
            </a:r>
            <a:endParaRPr lang="en-US" altLang="zh-TW" sz="5400" dirty="0" smtClean="0">
              <a:latin typeface="華康新特黑體" pitchFamily="49" charset="-120"/>
              <a:ea typeface="華康新特黑體" pitchFamily="49" charset="-120"/>
            </a:endParaRPr>
          </a:p>
          <a:p>
            <a:pPr algn="ctr"/>
            <a:r>
              <a:rPr lang="en-US" altLang="zh-TW" sz="5400" dirty="0" smtClean="0">
                <a:latin typeface="華康新特黑體" pitchFamily="49" charset="-120"/>
                <a:ea typeface="華康新特黑體" pitchFamily="49" charset="-120"/>
              </a:rPr>
              <a:t>1</a:t>
            </a:r>
            <a:r>
              <a:rPr lang="zh-TW" altLang="en-US" sz="5400" dirty="0" smtClean="0">
                <a:latin typeface="華康新特黑體" pitchFamily="49" charset="-120"/>
                <a:ea typeface="華康新特黑體" pitchFamily="49" charset="-120"/>
              </a:rPr>
              <a:t>號</a:t>
            </a:r>
            <a:endParaRPr lang="en-US" altLang="zh-TW" sz="5400" dirty="0" smtClean="0">
              <a:latin typeface="華康新特黑體" pitchFamily="49" charset="-120"/>
              <a:ea typeface="華康新特黑體" pitchFamily="49" charset="-120"/>
            </a:endParaRPr>
          </a:p>
          <a:p>
            <a:pPr algn="ctr"/>
            <a:r>
              <a:rPr lang="zh-TW" altLang="en-US" sz="5400" dirty="0">
                <a:latin typeface="華康新特黑體" pitchFamily="49" charset="-120"/>
                <a:ea typeface="華康新特黑體" pitchFamily="49" charset="-120"/>
              </a:rPr>
              <a:t>尹筑楨</a:t>
            </a:r>
          </a:p>
        </p:txBody>
      </p:sp>
    </p:spTree>
    <p:extLst>
      <p:ext uri="{BB962C8B-B14F-4D97-AF65-F5344CB8AC3E}">
        <p14:creationId xmlns:p14="http://schemas.microsoft.com/office/powerpoint/2010/main" val="2929004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000" dirty="0" smtClean="0">
                <a:latin typeface="華康新特黑體" pitchFamily="49" charset="-120"/>
                <a:ea typeface="華康新特黑體" pitchFamily="49" charset="-120"/>
              </a:rPr>
              <a:t>網路卡</a:t>
            </a:r>
            <a:endParaRPr lang="zh-TW" altLang="en-US" sz="8000" dirty="0">
              <a:latin typeface="華康新特黑體" pitchFamily="49" charset="-120"/>
              <a:ea typeface="華康新特黑體" pitchFamily="49" charset="-12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37" y="1772816"/>
            <a:ext cx="6020669" cy="338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51520" y="5301208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latin typeface="華康新特圓體(P)" pitchFamily="34" charset="-120"/>
                <a:ea typeface="華康新特圓體(P)" pitchFamily="34" charset="-120"/>
              </a:rPr>
              <a:t>DLINK - DGE-528T</a:t>
            </a:r>
            <a:r>
              <a:rPr lang="zh-TW" altLang="en-US" sz="4400" dirty="0" smtClean="0">
                <a:latin typeface="華康新特圓體(P)" pitchFamily="34" charset="-120"/>
                <a:ea typeface="華康新特圓體(P)" pitchFamily="34" charset="-120"/>
              </a:rPr>
              <a:t> </a:t>
            </a:r>
            <a:r>
              <a:rPr lang="en-US" altLang="zh-TW" sz="4400" dirty="0" smtClean="0">
                <a:latin typeface="華康新特圓體(P)" pitchFamily="34" charset="-120"/>
                <a:ea typeface="華康新特圓體(P)" pitchFamily="34" charset="-120"/>
              </a:rPr>
              <a:t>550</a:t>
            </a:r>
            <a:r>
              <a:rPr lang="zh-TW" altLang="en-US" sz="4400" dirty="0" smtClean="0">
                <a:latin typeface="華康新特圓體(P)" pitchFamily="34" charset="-120"/>
                <a:ea typeface="華康新特圓體(P)" pitchFamily="34" charset="-120"/>
              </a:rPr>
              <a:t>元</a:t>
            </a:r>
            <a:endParaRPr lang="zh-TW" altLang="en-US" sz="4400" dirty="0">
              <a:latin typeface="華康新特圓體(P)" pitchFamily="34" charset="-120"/>
              <a:ea typeface="華康新特圓體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9963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000" dirty="0">
                <a:latin typeface="華康新特黑體" pitchFamily="49" charset="-120"/>
                <a:ea typeface="華康新特黑體" pitchFamily="49" charset="-120"/>
              </a:rPr>
              <a:t>電腦軟體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4" y="1844824"/>
            <a:ext cx="352839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51520" y="558924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atin typeface="華康新特圓體(P)" pitchFamily="34" charset="-120"/>
                <a:ea typeface="華康新特圓體(P)" pitchFamily="34" charset="-120"/>
              </a:rPr>
              <a:t>微軟 </a:t>
            </a:r>
            <a:r>
              <a:rPr lang="en-US" altLang="zh-TW" sz="3200" dirty="0" smtClean="0">
                <a:latin typeface="華康新特圓體(P)" pitchFamily="34" charset="-120"/>
                <a:ea typeface="華康新特圓體(P)" pitchFamily="34" charset="-120"/>
              </a:rPr>
              <a:t>- Windows 7 Home Premium</a:t>
            </a:r>
            <a:r>
              <a:rPr lang="zh-TW" altLang="en-US" sz="3200" dirty="0" smtClean="0">
                <a:latin typeface="華康新特圓體(P)" pitchFamily="34" charset="-120"/>
                <a:ea typeface="華康新特圓體(P)" pitchFamily="34" charset="-120"/>
              </a:rPr>
              <a:t> </a:t>
            </a:r>
            <a:r>
              <a:rPr lang="en-US" altLang="zh-TW" sz="3200" dirty="0" smtClean="0">
                <a:latin typeface="華康新特圓體(P)" pitchFamily="34" charset="-120"/>
                <a:ea typeface="華康新特圓體(P)" pitchFamily="34" charset="-120"/>
              </a:rPr>
              <a:t>3450</a:t>
            </a:r>
            <a:r>
              <a:rPr lang="zh-TW" altLang="en-US" sz="3200" dirty="0" smtClean="0">
                <a:latin typeface="華康新特圓體(P)" pitchFamily="34" charset="-120"/>
                <a:ea typeface="華康新特圓體(P)" pitchFamily="34" charset="-120"/>
              </a:rPr>
              <a:t>元</a:t>
            </a:r>
            <a:endParaRPr lang="zh-TW" altLang="en-US" sz="3200" dirty="0">
              <a:latin typeface="華康新特圓體(P)" pitchFamily="34" charset="-120"/>
              <a:ea typeface="華康新特圓體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4003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399032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latin typeface="華康新特黑體" pitchFamily="49" charset="-120"/>
                <a:ea typeface="華康新特黑體" pitchFamily="49" charset="-120"/>
              </a:rPr>
              <a:t>總價</a:t>
            </a:r>
            <a:endParaRPr lang="zh-TW" altLang="en-US" sz="6000" dirty="0">
              <a:latin typeface="華康新特黑體" pitchFamily="49" charset="-120"/>
              <a:ea typeface="華康新特黑體" pitchFamily="49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79144"/>
              </p:ext>
            </p:extLst>
          </p:nvPr>
        </p:nvGraphicFramePr>
        <p:xfrm>
          <a:off x="539552" y="1340768"/>
          <a:ext cx="8280920" cy="5400601"/>
        </p:xfrm>
        <a:graphic>
          <a:graphicData uri="http://schemas.openxmlformats.org/drawingml/2006/table">
            <a:tbl>
              <a:tblPr/>
              <a:tblGrid>
                <a:gridCol w="1977983"/>
                <a:gridCol w="1640883"/>
                <a:gridCol w="2035117"/>
                <a:gridCol w="2626937"/>
              </a:tblGrid>
              <a:tr h="177199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000" b="1" dirty="0">
                          <a:solidFill>
                            <a:schemeClr val="bg1"/>
                          </a:solidFill>
                        </a:rPr>
                        <a:t>光 華 商 場 </a:t>
                      </a:r>
                      <a:r>
                        <a:rPr lang="en-US" altLang="zh-TW" sz="1000" b="1" dirty="0">
                          <a:solidFill>
                            <a:schemeClr val="bg1"/>
                          </a:solidFill>
                        </a:rPr>
                        <a:t>DIY </a:t>
                      </a:r>
                      <a:r>
                        <a:rPr lang="zh-TW" altLang="en-US" sz="1000" b="1" dirty="0">
                          <a:solidFill>
                            <a:schemeClr val="bg1"/>
                          </a:solidFill>
                        </a:rPr>
                        <a:t>估 價 單</a:t>
                      </a:r>
                      <a:r>
                        <a:rPr lang="en-US" altLang="zh-TW" sz="1000" b="1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altLang="zh-TW" sz="1000" b="1" u="none" strike="noStrike" dirty="0">
                          <a:solidFill>
                            <a:schemeClr val="bg1"/>
                          </a:solidFill>
                          <a:effectLst/>
                          <a:hlinkClick r:id="rId2"/>
                        </a:rPr>
                        <a:t>www.arclink.com.tw</a:t>
                      </a:r>
                      <a:r>
                        <a:rPr lang="en-US" altLang="zh-TW" sz="1000" b="1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zh-TW" alt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81" marR="9181" marT="4590" marB="45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000">
                          <a:solidFill>
                            <a:schemeClr val="bg1"/>
                          </a:solidFill>
                        </a:rPr>
                        <a:t>日期</a:t>
                      </a:r>
                      <a:r>
                        <a:rPr lang="en-US" altLang="zh-TW" sz="1000">
                          <a:solidFill>
                            <a:schemeClr val="bg1"/>
                          </a:solidFill>
                        </a:rPr>
                        <a:t>: 2016/12/27</a:t>
                      </a:r>
                    </a:p>
                  </a:txBody>
                  <a:tcPr marL="9181" marR="9181" marT="4590" marB="459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7199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chemeClr val="bg1"/>
                          </a:solidFill>
                        </a:rPr>
                        <a:t>NO.</a:t>
                      </a:r>
                      <a:endParaRPr lang="en-US" sz="1000">
                        <a:solidFill>
                          <a:schemeClr val="bg1"/>
                        </a:solidFill>
                      </a:endParaRPr>
                    </a:p>
                  </a:txBody>
                  <a:tcPr marL="9181" marR="9181" marT="4590" marB="45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b="1">
                          <a:solidFill>
                            <a:schemeClr val="bg1"/>
                          </a:solidFill>
                        </a:rPr>
                        <a:t>產 品</a:t>
                      </a:r>
                      <a:endParaRPr lang="zh-TW" altLang="en-US" sz="1000">
                        <a:solidFill>
                          <a:schemeClr val="bg1"/>
                        </a:solidFill>
                      </a:endParaRPr>
                    </a:p>
                  </a:txBody>
                  <a:tcPr marL="9181" marR="9181" marT="4590" marB="45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b="1">
                          <a:solidFill>
                            <a:schemeClr val="bg1"/>
                          </a:solidFill>
                        </a:rPr>
                        <a:t>品名及描述</a:t>
                      </a:r>
                      <a:endParaRPr lang="zh-TW" altLang="en-US" sz="1000">
                        <a:solidFill>
                          <a:schemeClr val="bg1"/>
                        </a:solidFill>
                      </a:endParaRPr>
                    </a:p>
                  </a:txBody>
                  <a:tcPr marL="9181" marR="9181" marT="4590" marB="45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b="1">
                          <a:solidFill>
                            <a:schemeClr val="bg1"/>
                          </a:solidFill>
                        </a:rPr>
                        <a:t>價 格</a:t>
                      </a:r>
                      <a:endParaRPr lang="zh-TW" altLang="en-US" sz="1000">
                        <a:solidFill>
                          <a:schemeClr val="bg1"/>
                        </a:solidFill>
                      </a:endParaRPr>
                    </a:p>
                  </a:txBody>
                  <a:tcPr marL="9181" marR="9181" marT="4590" marB="45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762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81" marR="9181" marT="4590" marB="45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RAM  </a:t>
                      </a:r>
                    </a:p>
                  </a:txBody>
                  <a:tcPr marL="9181" marR="9181" marT="4590" marB="45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000">
                          <a:solidFill>
                            <a:schemeClr val="bg1"/>
                          </a:solidFill>
                        </a:rPr>
                        <a:t>金士頓 </a:t>
                      </a:r>
                      <a:r>
                        <a:rPr lang="en-US" altLang="zh-TW" sz="1000">
                          <a:solidFill>
                            <a:schemeClr val="bg1"/>
                          </a:solidFill>
                        </a:rPr>
                        <a:t>- </a:t>
                      </a:r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DDR3 2G (DDR3 1600)</a:t>
                      </a:r>
                    </a:p>
                  </a:txBody>
                  <a:tcPr marL="9181" marR="9181" marT="4590" marB="45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>
                          <a:solidFill>
                            <a:schemeClr val="bg1"/>
                          </a:solidFill>
                        </a:rPr>
                        <a:t>650</a:t>
                      </a:r>
                    </a:p>
                  </a:txBody>
                  <a:tcPr marL="9181" marR="9181" marT="4590" marB="45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0"/>
                    </a:solidFill>
                  </a:tcPr>
                </a:tc>
              </a:tr>
              <a:tr h="4066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sz="1000">
                        <a:solidFill>
                          <a:schemeClr val="bg1"/>
                        </a:solidFill>
                      </a:endParaRPr>
                    </a:p>
                  </a:txBody>
                  <a:tcPr marL="9181" marR="9181" marT="4590" marB="45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000">
                          <a:solidFill>
                            <a:schemeClr val="bg1"/>
                          </a:solidFill>
                        </a:rPr>
                        <a:t>硬碟機  </a:t>
                      </a:r>
                    </a:p>
                  </a:txBody>
                  <a:tcPr marL="9181" marR="9181" marT="4590" marB="45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000">
                          <a:solidFill>
                            <a:schemeClr val="bg1"/>
                          </a:solidFill>
                        </a:rPr>
                        <a:t>美光</a:t>
                      </a:r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Micron - M500 240G (2.5 </a:t>
                      </a:r>
                      <a:r>
                        <a:rPr lang="zh-TW" altLang="en-US" sz="1000">
                          <a:solidFill>
                            <a:schemeClr val="bg1"/>
                          </a:solidFill>
                        </a:rPr>
                        <a:t>吋 </a:t>
                      </a:r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SATAIII 6G Solid State Disk)</a:t>
                      </a:r>
                    </a:p>
                  </a:txBody>
                  <a:tcPr marL="9181" marR="9181" marT="4590" marB="45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>
                          <a:solidFill>
                            <a:schemeClr val="bg1"/>
                          </a:solidFill>
                        </a:rPr>
                        <a:t>3600</a:t>
                      </a:r>
                    </a:p>
                  </a:txBody>
                  <a:tcPr marL="9181" marR="9181" marT="4590" marB="45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7859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sz="1000">
                        <a:solidFill>
                          <a:schemeClr val="bg1"/>
                        </a:solidFill>
                      </a:endParaRPr>
                    </a:p>
                  </a:txBody>
                  <a:tcPr marL="9181" marR="9181" marT="4590" marB="45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000">
                          <a:solidFill>
                            <a:schemeClr val="bg1"/>
                          </a:solidFill>
                        </a:rPr>
                        <a:t>主機板  </a:t>
                      </a:r>
                    </a:p>
                  </a:txBody>
                  <a:tcPr marL="9181" marR="9181" marT="4590" marB="45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000">
                          <a:solidFill>
                            <a:schemeClr val="bg1"/>
                          </a:solidFill>
                        </a:rPr>
                        <a:t>微星 </a:t>
                      </a:r>
                      <a:r>
                        <a:rPr lang="en-US" altLang="zh-TW" sz="1000">
                          <a:solidFill>
                            <a:schemeClr val="bg1"/>
                          </a:solidFill>
                        </a:rPr>
                        <a:t>- </a:t>
                      </a:r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G41M-P33 Combo (LGA775, G41, Dual DDR3 1066, SATAII, PCI-E, LAN, USB3, 5.1ch)</a:t>
                      </a:r>
                    </a:p>
                  </a:txBody>
                  <a:tcPr marL="9181" marR="9181" marT="4590" marB="45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>
                          <a:solidFill>
                            <a:schemeClr val="bg1"/>
                          </a:solidFill>
                        </a:rPr>
                        <a:t>2300</a:t>
                      </a:r>
                    </a:p>
                  </a:txBody>
                  <a:tcPr marL="9181" marR="9181" marT="4590" marB="45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0"/>
                    </a:solidFill>
                  </a:tcPr>
                </a:tc>
              </a:tr>
              <a:tr h="67859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sz="1000">
                        <a:solidFill>
                          <a:schemeClr val="bg1"/>
                        </a:solidFill>
                      </a:endParaRPr>
                    </a:p>
                  </a:txBody>
                  <a:tcPr marL="9181" marR="9181" marT="4590" marB="45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000">
                          <a:solidFill>
                            <a:schemeClr val="bg1"/>
                          </a:solidFill>
                        </a:rPr>
                        <a:t>顯示卡  </a:t>
                      </a:r>
                    </a:p>
                  </a:txBody>
                  <a:tcPr marL="9181" marR="9181" marT="4590" marB="45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000">
                          <a:solidFill>
                            <a:schemeClr val="bg1"/>
                          </a:solidFill>
                        </a:rPr>
                        <a:t>艾維克</a:t>
                      </a:r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EVGA - GT630 2G DDR3 (GeForce GT630 2GB DDR3 128bits PCI-E Mini-HDMI/DVI/TV Out)</a:t>
                      </a:r>
                    </a:p>
                  </a:txBody>
                  <a:tcPr marL="9181" marR="9181" marT="4590" marB="45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>
                          <a:solidFill>
                            <a:schemeClr val="bg1"/>
                          </a:solidFill>
                        </a:rPr>
                        <a:t>2000</a:t>
                      </a:r>
                    </a:p>
                  </a:txBody>
                  <a:tcPr marL="9181" marR="9181" marT="4590" marB="45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320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sz="1000">
                        <a:solidFill>
                          <a:schemeClr val="bg1"/>
                        </a:solidFill>
                      </a:endParaRPr>
                    </a:p>
                  </a:txBody>
                  <a:tcPr marL="9181" marR="9181" marT="4590" marB="45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000">
                          <a:solidFill>
                            <a:schemeClr val="bg1"/>
                          </a:solidFill>
                        </a:rPr>
                        <a:t>音效卡  </a:t>
                      </a:r>
                    </a:p>
                  </a:txBody>
                  <a:tcPr marL="9181" marR="9181" marT="4590" marB="45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000">
                          <a:solidFill>
                            <a:schemeClr val="bg1"/>
                          </a:solidFill>
                        </a:rPr>
                        <a:t>華碩 </a:t>
                      </a:r>
                      <a:r>
                        <a:rPr lang="en-US" altLang="zh-TW" sz="1000">
                          <a:solidFill>
                            <a:schemeClr val="bg1"/>
                          </a:solidFill>
                        </a:rPr>
                        <a:t>- </a:t>
                      </a:r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Xonar D2X (7.1</a:t>
                      </a:r>
                      <a:r>
                        <a:rPr lang="zh-TW" altLang="en-US" sz="1000">
                          <a:solidFill>
                            <a:schemeClr val="bg1"/>
                          </a:solidFill>
                        </a:rPr>
                        <a:t>聲道、</a:t>
                      </a:r>
                      <a:r>
                        <a:rPr lang="en-US" altLang="zh-TW" sz="1000">
                          <a:solidFill>
                            <a:schemeClr val="bg1"/>
                          </a:solidFill>
                        </a:rPr>
                        <a:t>24</a:t>
                      </a:r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bit/192kHz、118dB、PCI-E)</a:t>
                      </a:r>
                    </a:p>
                  </a:txBody>
                  <a:tcPr marL="9181" marR="9181" marT="4590" marB="45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>
                          <a:solidFill>
                            <a:schemeClr val="bg1"/>
                          </a:solidFill>
                        </a:rPr>
                        <a:t>4700</a:t>
                      </a:r>
                    </a:p>
                  </a:txBody>
                  <a:tcPr marL="9181" marR="9181" marT="4590" marB="45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0"/>
                    </a:solidFill>
                  </a:tcPr>
                </a:tc>
              </a:tr>
              <a:tr h="34195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sz="1000">
                        <a:solidFill>
                          <a:schemeClr val="bg1"/>
                        </a:solidFill>
                      </a:endParaRPr>
                    </a:p>
                  </a:txBody>
                  <a:tcPr marL="9181" marR="9181" marT="4590" marB="45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DVD ROM  </a:t>
                      </a:r>
                    </a:p>
                  </a:txBody>
                  <a:tcPr marL="9181" marR="9181" marT="4590" marB="45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000">
                          <a:solidFill>
                            <a:schemeClr val="bg1"/>
                          </a:solidFill>
                        </a:rPr>
                        <a:t>華碩 </a:t>
                      </a:r>
                      <a:r>
                        <a:rPr lang="en-US" altLang="zh-TW" sz="1000">
                          <a:solidFill>
                            <a:schemeClr val="bg1"/>
                          </a:solidFill>
                        </a:rPr>
                        <a:t>- 18</a:t>
                      </a:r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X (IDE)</a:t>
                      </a:r>
                    </a:p>
                  </a:txBody>
                  <a:tcPr marL="9181" marR="9181" marT="4590" marB="45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>
                          <a:solidFill>
                            <a:schemeClr val="bg1"/>
                          </a:solidFill>
                        </a:rPr>
                        <a:t>550</a:t>
                      </a:r>
                    </a:p>
                  </a:txBody>
                  <a:tcPr marL="9181" marR="9181" marT="4590" marB="45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320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sz="1000">
                        <a:solidFill>
                          <a:schemeClr val="bg1"/>
                        </a:solidFill>
                      </a:endParaRPr>
                    </a:p>
                  </a:txBody>
                  <a:tcPr marL="9181" marR="9181" marT="4590" marB="45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000">
                          <a:solidFill>
                            <a:schemeClr val="bg1"/>
                          </a:solidFill>
                        </a:rPr>
                        <a:t>液晶螢幕  </a:t>
                      </a:r>
                    </a:p>
                  </a:txBody>
                  <a:tcPr marL="9181" marR="9181" marT="4590" marB="45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BENQ - GL2450HM-FL (24</a:t>
                      </a:r>
                      <a:r>
                        <a:rPr lang="zh-TW" altLang="en-US" sz="1000">
                          <a:solidFill>
                            <a:schemeClr val="bg1"/>
                          </a:solidFill>
                        </a:rPr>
                        <a:t>吋 </a:t>
                      </a:r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LED</a:t>
                      </a:r>
                      <a:r>
                        <a:rPr lang="zh-TW" altLang="en-US" sz="1000">
                          <a:solidFill>
                            <a:schemeClr val="bg1"/>
                          </a:solidFill>
                        </a:rPr>
                        <a:t>液晶螢幕 解析度</a:t>
                      </a:r>
                      <a:r>
                        <a:rPr lang="en-US" altLang="zh-TW" sz="1000">
                          <a:solidFill>
                            <a:schemeClr val="bg1"/>
                          </a:solidFill>
                        </a:rPr>
                        <a:t>1920*1080(16:9))</a:t>
                      </a:r>
                    </a:p>
                  </a:txBody>
                  <a:tcPr marL="9181" marR="9181" marT="4590" marB="45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>
                          <a:solidFill>
                            <a:schemeClr val="bg1"/>
                          </a:solidFill>
                        </a:rPr>
                        <a:t>4500</a:t>
                      </a:r>
                    </a:p>
                  </a:txBody>
                  <a:tcPr marL="9181" marR="9181" marT="4590" marB="45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0"/>
                    </a:solidFill>
                  </a:tcPr>
                </a:tc>
              </a:tr>
              <a:tr h="34433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sz="1000">
                        <a:solidFill>
                          <a:schemeClr val="bg1"/>
                        </a:solidFill>
                      </a:endParaRPr>
                    </a:p>
                  </a:txBody>
                  <a:tcPr marL="9181" marR="9181" marT="4590" marB="45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000">
                          <a:solidFill>
                            <a:schemeClr val="bg1"/>
                          </a:solidFill>
                        </a:rPr>
                        <a:t>鍵盤</a:t>
                      </a:r>
                      <a:r>
                        <a:rPr lang="en-US" altLang="zh-TW" sz="100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zh-TW" altLang="en-US" sz="1000">
                          <a:solidFill>
                            <a:schemeClr val="bg1"/>
                          </a:solidFill>
                        </a:rPr>
                        <a:t>滑鼠  </a:t>
                      </a:r>
                    </a:p>
                  </a:txBody>
                  <a:tcPr marL="9181" marR="9181" marT="4590" marB="45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000">
                          <a:solidFill>
                            <a:schemeClr val="bg1"/>
                          </a:solidFill>
                        </a:rPr>
                        <a:t>羅技 </a:t>
                      </a:r>
                      <a:r>
                        <a:rPr lang="en-US" altLang="zh-TW" sz="1000">
                          <a:solidFill>
                            <a:schemeClr val="bg1"/>
                          </a:solidFill>
                        </a:rPr>
                        <a:t>- </a:t>
                      </a:r>
                      <a:r>
                        <a:rPr lang="zh-TW" altLang="en-US" sz="1000">
                          <a:solidFill>
                            <a:schemeClr val="bg1"/>
                          </a:solidFill>
                        </a:rPr>
                        <a:t>無影手組 </a:t>
                      </a:r>
                      <a:r>
                        <a:rPr lang="en-US" altLang="zh-TW" sz="1000">
                          <a:solidFill>
                            <a:schemeClr val="bg1"/>
                          </a:solidFill>
                        </a:rPr>
                        <a:t>LX300 (USB / PS/2 </a:t>
                      </a:r>
                      <a:r>
                        <a:rPr lang="zh-TW" altLang="en-US" sz="1000">
                          <a:solidFill>
                            <a:schemeClr val="bg1"/>
                          </a:solidFill>
                        </a:rPr>
                        <a:t>鍵盤滑鼠組</a:t>
                      </a:r>
                      <a:r>
                        <a:rPr lang="en-US" altLang="zh-TW" sz="100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marL="9181" marR="9181" marT="4590" marB="45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>
                          <a:solidFill>
                            <a:schemeClr val="bg1"/>
                          </a:solidFill>
                        </a:rPr>
                        <a:t>1500</a:t>
                      </a:r>
                    </a:p>
                  </a:txBody>
                  <a:tcPr marL="9181" marR="9181" marT="4590" marB="45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035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sz="1000">
                        <a:solidFill>
                          <a:schemeClr val="bg1"/>
                        </a:solidFill>
                      </a:endParaRPr>
                    </a:p>
                  </a:txBody>
                  <a:tcPr marL="9181" marR="9181" marT="4590" marB="45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000">
                          <a:solidFill>
                            <a:schemeClr val="bg1"/>
                          </a:solidFill>
                        </a:rPr>
                        <a:t>網路卡  </a:t>
                      </a:r>
                    </a:p>
                  </a:txBody>
                  <a:tcPr marL="9181" marR="9181" marT="4590" marB="45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DLINK - DGE-528T (10/100/1000 Mbps </a:t>
                      </a:r>
                      <a:r>
                        <a:rPr lang="zh-TW" altLang="en-US" sz="1000">
                          <a:solidFill>
                            <a:schemeClr val="bg1"/>
                          </a:solidFill>
                        </a:rPr>
                        <a:t>超高速乙太網路卡</a:t>
                      </a:r>
                      <a:r>
                        <a:rPr lang="en-US" altLang="zh-TW" sz="100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marL="9181" marR="9181" marT="4590" marB="45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>
                          <a:solidFill>
                            <a:schemeClr val="bg1"/>
                          </a:solidFill>
                        </a:rPr>
                        <a:t>550</a:t>
                      </a:r>
                    </a:p>
                  </a:txBody>
                  <a:tcPr marL="9181" marR="9181" marT="4590" marB="45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0"/>
                    </a:solidFill>
                  </a:tcPr>
                </a:tc>
              </a:tr>
              <a:tr h="5114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>
                          <a:solidFill>
                            <a:schemeClr val="bg1"/>
                          </a:solidFill>
                        </a:rPr>
                        <a:t>10</a:t>
                      </a:r>
                      <a:endParaRPr lang="zh-TW" altLang="en-US" sz="1000">
                        <a:solidFill>
                          <a:schemeClr val="bg1"/>
                        </a:solidFill>
                      </a:endParaRPr>
                    </a:p>
                  </a:txBody>
                  <a:tcPr marL="9181" marR="9181" marT="4590" marB="45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000">
                          <a:solidFill>
                            <a:schemeClr val="bg1"/>
                          </a:solidFill>
                        </a:rPr>
                        <a:t>電腦軟體  </a:t>
                      </a:r>
                    </a:p>
                  </a:txBody>
                  <a:tcPr marL="9181" marR="9181" marT="4590" marB="45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000">
                          <a:solidFill>
                            <a:schemeClr val="bg1"/>
                          </a:solidFill>
                        </a:rPr>
                        <a:t>微軟 </a:t>
                      </a:r>
                      <a:r>
                        <a:rPr lang="en-US" altLang="zh-TW" sz="1000">
                          <a:solidFill>
                            <a:schemeClr val="bg1"/>
                          </a:solidFill>
                        </a:rPr>
                        <a:t>- </a:t>
                      </a:r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Windows 7 Home Premium (</a:t>
                      </a:r>
                      <a:r>
                        <a:rPr lang="zh-TW" altLang="en-US" sz="1000">
                          <a:solidFill>
                            <a:schemeClr val="bg1"/>
                          </a:solidFill>
                        </a:rPr>
                        <a:t>中文家用隨機 </a:t>
                      </a:r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SP1 64</a:t>
                      </a:r>
                      <a:r>
                        <a:rPr lang="zh-TW" altLang="en-US" sz="1000">
                          <a:solidFill>
                            <a:schemeClr val="bg1"/>
                          </a:solidFill>
                        </a:rPr>
                        <a:t>位元</a:t>
                      </a:r>
                      <a:r>
                        <a:rPr lang="en-US" altLang="zh-TW" sz="100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marL="9181" marR="9181" marT="4590" marB="45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>
                          <a:solidFill>
                            <a:schemeClr val="bg1"/>
                          </a:solidFill>
                        </a:rPr>
                        <a:t>3450</a:t>
                      </a:r>
                    </a:p>
                  </a:txBody>
                  <a:tcPr marL="9181" marR="9181" marT="4590" marB="45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7199">
                <a:tc gridSpan="3">
                  <a:txBody>
                    <a:bodyPr/>
                    <a:lstStyle/>
                    <a:p>
                      <a:pPr algn="r"/>
                      <a:r>
                        <a:rPr lang="zh-TW" altLang="en-US" sz="1000" b="1">
                          <a:solidFill>
                            <a:schemeClr val="bg1"/>
                          </a:solidFill>
                        </a:rPr>
                        <a:t>合 計</a:t>
                      </a:r>
                      <a:r>
                        <a:rPr lang="en-US" altLang="zh-TW" sz="1000" b="1">
                          <a:solidFill>
                            <a:schemeClr val="bg1"/>
                          </a:solidFill>
                        </a:rPr>
                        <a:t>:</a:t>
                      </a:r>
                      <a:r>
                        <a:rPr lang="zh-TW" altLang="en-US" sz="1000">
                          <a:solidFill>
                            <a:schemeClr val="bg1"/>
                          </a:solidFill>
                        </a:rPr>
                        <a:t>  </a:t>
                      </a:r>
                    </a:p>
                  </a:txBody>
                  <a:tcPr marL="9181" marR="9181" marT="4590" marB="45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000">
                          <a:solidFill>
                            <a:schemeClr val="bg1"/>
                          </a:solidFill>
                        </a:rPr>
                        <a:t>23800.0</a:t>
                      </a:r>
                      <a:r>
                        <a:rPr lang="zh-TW" altLang="en-US" sz="1000">
                          <a:solidFill>
                            <a:schemeClr val="bg1"/>
                          </a:solidFill>
                        </a:rPr>
                        <a:t>元</a:t>
                      </a:r>
                    </a:p>
                  </a:txBody>
                  <a:tcPr marL="9181" marR="9181" marT="4590" marB="45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77199">
                <a:tc gridSpan="3">
                  <a:txBody>
                    <a:bodyPr/>
                    <a:lstStyle/>
                    <a:p>
                      <a:pPr algn="r"/>
                      <a:r>
                        <a:rPr lang="zh-TW" altLang="en-US" sz="1000" b="1">
                          <a:solidFill>
                            <a:schemeClr val="bg1"/>
                          </a:solidFill>
                        </a:rPr>
                        <a:t>稅 金</a:t>
                      </a:r>
                      <a:r>
                        <a:rPr lang="en-US" altLang="zh-TW" sz="1000" b="1">
                          <a:solidFill>
                            <a:schemeClr val="bg1"/>
                          </a:solidFill>
                        </a:rPr>
                        <a:t>:</a:t>
                      </a:r>
                      <a:r>
                        <a:rPr lang="zh-TW" altLang="en-US" sz="1000">
                          <a:solidFill>
                            <a:schemeClr val="bg1"/>
                          </a:solidFill>
                        </a:rPr>
                        <a:t>  </a:t>
                      </a:r>
                    </a:p>
                  </a:txBody>
                  <a:tcPr marL="9181" marR="9181" marT="4590" marB="45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000">
                          <a:solidFill>
                            <a:schemeClr val="bg1"/>
                          </a:solidFill>
                        </a:rPr>
                        <a:t>1190.0</a:t>
                      </a:r>
                      <a:r>
                        <a:rPr lang="zh-TW" altLang="en-US" sz="1000">
                          <a:solidFill>
                            <a:schemeClr val="bg1"/>
                          </a:solidFill>
                        </a:rPr>
                        <a:t>元</a:t>
                      </a:r>
                    </a:p>
                  </a:txBody>
                  <a:tcPr marL="9181" marR="9181" marT="4590" marB="45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77199">
                <a:tc gridSpan="3">
                  <a:txBody>
                    <a:bodyPr/>
                    <a:lstStyle/>
                    <a:p>
                      <a:pPr algn="r"/>
                      <a:r>
                        <a:rPr lang="zh-TW" altLang="en-US" sz="1000" b="1">
                          <a:solidFill>
                            <a:schemeClr val="bg1"/>
                          </a:solidFill>
                        </a:rPr>
                        <a:t>總 計</a:t>
                      </a:r>
                      <a:r>
                        <a:rPr lang="en-US" altLang="zh-TW" sz="1000" b="1">
                          <a:solidFill>
                            <a:schemeClr val="bg1"/>
                          </a:solidFill>
                        </a:rPr>
                        <a:t>:</a:t>
                      </a:r>
                      <a:r>
                        <a:rPr lang="zh-TW" altLang="en-US" sz="1000">
                          <a:solidFill>
                            <a:schemeClr val="bg1"/>
                          </a:solidFill>
                        </a:rPr>
                        <a:t>  </a:t>
                      </a:r>
                    </a:p>
                  </a:txBody>
                  <a:tcPr marL="9181" marR="9181" marT="4590" marB="45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000" dirty="0">
                          <a:solidFill>
                            <a:schemeClr val="bg1"/>
                          </a:solidFill>
                        </a:rPr>
                        <a:t>24990.0</a:t>
                      </a:r>
                      <a:r>
                        <a:rPr lang="zh-TW" altLang="en-US" sz="1000" dirty="0">
                          <a:solidFill>
                            <a:schemeClr val="bg1"/>
                          </a:solidFill>
                        </a:rPr>
                        <a:t>元</a:t>
                      </a:r>
                    </a:p>
                  </a:txBody>
                  <a:tcPr marL="9181" marR="9181" marT="4590" marB="45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547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399032"/>
          </a:xfrm>
        </p:spPr>
        <p:txBody>
          <a:bodyPr/>
          <a:lstStyle/>
          <a:p>
            <a:r>
              <a:rPr lang="en-US" altLang="zh-TW" sz="8000" dirty="0" smtClean="0">
                <a:latin typeface="Bell Gothic Std Black" pitchFamily="34" charset="0"/>
              </a:rPr>
              <a:t>RAM</a:t>
            </a:r>
            <a:endParaRPr lang="zh-TW" altLang="en-US" sz="8000" dirty="0">
              <a:latin typeface="Bell Gothic Std Black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96232"/>
            <a:ext cx="47625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68059" y="5090368"/>
            <a:ext cx="75298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latin typeface="華康新特圓體(P)" pitchFamily="34" charset="-120"/>
                <a:ea typeface="華康新特圓體(P)" pitchFamily="34" charset="-120"/>
              </a:rPr>
              <a:t>金士頓 </a:t>
            </a:r>
            <a:r>
              <a:rPr lang="en-US" altLang="zh-TW" sz="4400" dirty="0">
                <a:latin typeface="華康新特圓體(P)" pitchFamily="34" charset="-120"/>
                <a:ea typeface="華康新特圓體(P)" pitchFamily="34" charset="-120"/>
              </a:rPr>
              <a:t>- DDR3 </a:t>
            </a:r>
            <a:r>
              <a:rPr lang="en-US" altLang="zh-TW" sz="4400" dirty="0" smtClean="0">
                <a:latin typeface="華康新特圓體(P)" pitchFamily="34" charset="-120"/>
                <a:ea typeface="華康新特圓體(P)" pitchFamily="34" charset="-120"/>
              </a:rPr>
              <a:t>2G</a:t>
            </a:r>
            <a:r>
              <a:rPr lang="zh-TW" altLang="en-US" sz="4400" dirty="0" smtClean="0">
                <a:latin typeface="華康新特圓體(P)" pitchFamily="34" charset="-120"/>
                <a:ea typeface="華康新特圓體(P)" pitchFamily="34" charset="-120"/>
              </a:rPr>
              <a:t> </a:t>
            </a:r>
            <a:r>
              <a:rPr lang="en-US" altLang="zh-TW" sz="4400" dirty="0" smtClean="0">
                <a:latin typeface="華康新特圓體(P)" pitchFamily="34" charset="-120"/>
                <a:ea typeface="華康新特圓體(P)" pitchFamily="34" charset="-120"/>
              </a:rPr>
              <a:t>650</a:t>
            </a:r>
            <a:r>
              <a:rPr lang="zh-TW" altLang="en-US" sz="4400" dirty="0" smtClean="0">
                <a:latin typeface="華康新特圓體(P)" pitchFamily="34" charset="-120"/>
                <a:ea typeface="華康新特圓體(P)" pitchFamily="34" charset="-120"/>
              </a:rPr>
              <a:t>元</a:t>
            </a:r>
            <a:endParaRPr lang="zh-TW" altLang="en-US" sz="4400" dirty="0">
              <a:latin typeface="華康新特圓體(P)" pitchFamily="34" charset="-120"/>
              <a:ea typeface="華康新特圓體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553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000" dirty="0" smtClean="0">
                <a:latin typeface="華康中特圓體(P)" pitchFamily="34" charset="-120"/>
                <a:ea typeface="華康中特圓體(P)" pitchFamily="34" charset="-120"/>
              </a:rPr>
              <a:t>硬碟機</a:t>
            </a:r>
            <a:endParaRPr lang="zh-TW" altLang="en-US" sz="8000" dirty="0">
              <a:latin typeface="華康中特圓體(P)" pitchFamily="34" charset="-120"/>
              <a:ea typeface="華康中特圓體(P)" pitchFamily="34" charset="-12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4876801" cy="325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-105072" y="5501881"/>
            <a:ext cx="9046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atin typeface="華康新特圓體(P)" pitchFamily="34" charset="-120"/>
                <a:ea typeface="華康新特圓體(P)" pitchFamily="34" charset="-120"/>
              </a:rPr>
              <a:t>美光</a:t>
            </a:r>
            <a:r>
              <a:rPr lang="en-US" altLang="zh-TW" sz="3600" dirty="0" smtClean="0">
                <a:latin typeface="華康新特圓體(P)" pitchFamily="34" charset="-120"/>
                <a:ea typeface="華康新特圓體(P)" pitchFamily="34" charset="-120"/>
              </a:rPr>
              <a:t>Micron - M500 240G</a:t>
            </a:r>
            <a:r>
              <a:rPr lang="zh-TW" altLang="en-US" sz="3600" dirty="0" smtClean="0">
                <a:latin typeface="華康新特圓體(P)" pitchFamily="34" charset="-120"/>
                <a:ea typeface="華康新特圓體(P)" pitchFamily="34" charset="-120"/>
              </a:rPr>
              <a:t> </a:t>
            </a:r>
            <a:r>
              <a:rPr lang="en-US" altLang="zh-TW" sz="3600" dirty="0" smtClean="0">
                <a:latin typeface="華康新特圓體(P)" pitchFamily="34" charset="-120"/>
                <a:ea typeface="華康新特圓體(P)" pitchFamily="34" charset="-120"/>
              </a:rPr>
              <a:t>3600</a:t>
            </a:r>
            <a:r>
              <a:rPr lang="zh-TW" altLang="en-US" sz="3600" dirty="0" smtClean="0">
                <a:latin typeface="華康新特圓體(P)" pitchFamily="34" charset="-120"/>
                <a:ea typeface="華康新特圓體(P)" pitchFamily="34" charset="-120"/>
              </a:rPr>
              <a:t>元</a:t>
            </a:r>
            <a:endParaRPr lang="zh-TW" altLang="en-US" sz="3600" dirty="0">
              <a:latin typeface="華康新特圓體(P)" pitchFamily="34" charset="-120"/>
              <a:ea typeface="華康新特圓體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0494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000" dirty="0">
                <a:latin typeface="華康新特黑體" pitchFamily="49" charset="-120"/>
                <a:ea typeface="華康新特黑體" pitchFamily="49" charset="-120"/>
              </a:rPr>
              <a:t>主機板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890" y="1556792"/>
            <a:ext cx="4824536" cy="385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-18256" y="5309980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	</a:t>
            </a:r>
            <a:r>
              <a:rPr lang="zh-TW" altLang="en-US" sz="3600" dirty="0" smtClean="0">
                <a:latin typeface="華康新特圓體(P)" pitchFamily="34" charset="-120"/>
                <a:ea typeface="華康新特圓體(P)" pitchFamily="34" charset="-120"/>
              </a:rPr>
              <a:t>微星 </a:t>
            </a:r>
            <a:r>
              <a:rPr lang="en-US" altLang="zh-TW" sz="3600" dirty="0" smtClean="0">
                <a:latin typeface="華康新特圓體(P)" pitchFamily="34" charset="-120"/>
                <a:ea typeface="華康新特圓體(P)" pitchFamily="34" charset="-120"/>
              </a:rPr>
              <a:t>- G41M-P33 Combo</a:t>
            </a:r>
            <a:r>
              <a:rPr lang="zh-TW" altLang="en-US" sz="3600" dirty="0" smtClean="0">
                <a:latin typeface="華康新特圓體(P)" pitchFamily="34" charset="-120"/>
                <a:ea typeface="華康新特圓體(P)" pitchFamily="34" charset="-120"/>
              </a:rPr>
              <a:t> </a:t>
            </a:r>
            <a:r>
              <a:rPr lang="en-US" altLang="zh-TW" sz="3600" dirty="0" smtClean="0">
                <a:latin typeface="華康新特圓體(P)" pitchFamily="34" charset="-120"/>
                <a:ea typeface="華康新特圓體(P)" pitchFamily="34" charset="-120"/>
              </a:rPr>
              <a:t>2300</a:t>
            </a:r>
            <a:r>
              <a:rPr lang="zh-TW" altLang="en-US" sz="3600" dirty="0" smtClean="0">
                <a:latin typeface="華康新特圓體(P)" pitchFamily="34" charset="-120"/>
                <a:ea typeface="華康新特圓體(P)" pitchFamily="34" charset="-120"/>
              </a:rPr>
              <a:t>元</a:t>
            </a:r>
            <a:endParaRPr lang="zh-TW" altLang="en-US" sz="3600" dirty="0">
              <a:latin typeface="華康新特圓體(P)" pitchFamily="34" charset="-120"/>
              <a:ea typeface="華康新特圓體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4711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	</a:t>
            </a:r>
            <a:r>
              <a:rPr lang="zh-TW" altLang="en-US" sz="8000" dirty="0">
                <a:latin typeface="華康新特黑體" pitchFamily="49" charset="-120"/>
                <a:ea typeface="華康新特黑體" pitchFamily="49" charset="-120"/>
              </a:rPr>
              <a:t>顯示卡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906" y="1723473"/>
            <a:ext cx="4513684" cy="376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51520" y="5661248"/>
            <a:ext cx="867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atin typeface="華康新特圓體(P)" pitchFamily="34" charset="-120"/>
                <a:ea typeface="華康新特圓體(P)" pitchFamily="34" charset="-120"/>
              </a:rPr>
              <a:t>艾維克</a:t>
            </a:r>
            <a:r>
              <a:rPr lang="en-US" altLang="zh-TW" sz="3200" dirty="0" smtClean="0">
                <a:latin typeface="華康新特圓體(P)" pitchFamily="34" charset="-120"/>
                <a:ea typeface="華康新特圓體(P)" pitchFamily="34" charset="-120"/>
              </a:rPr>
              <a:t>EVGA - GT630 2G DDR3</a:t>
            </a:r>
            <a:r>
              <a:rPr lang="zh-TW" altLang="en-US" sz="3200" dirty="0" smtClean="0">
                <a:latin typeface="華康新特圓體(P)" pitchFamily="34" charset="-120"/>
                <a:ea typeface="華康新特圓體(P)" pitchFamily="34" charset="-120"/>
              </a:rPr>
              <a:t> </a:t>
            </a:r>
            <a:r>
              <a:rPr lang="en-US" altLang="zh-TW" sz="3200" dirty="0" smtClean="0">
                <a:latin typeface="華康新特圓體(P)" pitchFamily="34" charset="-120"/>
                <a:ea typeface="華康新特圓體(P)" pitchFamily="34" charset="-120"/>
              </a:rPr>
              <a:t>2000</a:t>
            </a:r>
            <a:r>
              <a:rPr lang="zh-TW" altLang="en-US" sz="3200" dirty="0" smtClean="0">
                <a:latin typeface="華康新特圓體(P)" pitchFamily="34" charset="-120"/>
                <a:ea typeface="華康新特圓體(P)" pitchFamily="34" charset="-120"/>
              </a:rPr>
              <a:t>元</a:t>
            </a:r>
            <a:endParaRPr lang="zh-TW" altLang="en-US" sz="3200" dirty="0">
              <a:latin typeface="華康新特圓體(P)" pitchFamily="34" charset="-120"/>
              <a:ea typeface="華康新特圓體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1654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000" dirty="0">
                <a:latin typeface="華康新特黑體" pitchFamily="49" charset="-120"/>
                <a:ea typeface="華康新特黑體" pitchFamily="49" charset="-120"/>
              </a:rPr>
              <a:t>音效</a:t>
            </a:r>
            <a:r>
              <a:rPr lang="zh-TW" altLang="en-US" sz="8000" dirty="0" smtClean="0">
                <a:latin typeface="華康新特黑體" pitchFamily="49" charset="-120"/>
                <a:ea typeface="華康新特黑體" pitchFamily="49" charset="-120"/>
              </a:rPr>
              <a:t>卡</a:t>
            </a:r>
            <a:endParaRPr lang="zh-TW" altLang="en-US" sz="8000" dirty="0">
              <a:latin typeface="華康新特黑體" pitchFamily="49" charset="-120"/>
              <a:ea typeface="華康新特黑體" pitchFamily="49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216" y="1969071"/>
            <a:ext cx="4563591" cy="342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899592" y="5589240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華康新特圓體(P)" pitchFamily="34" charset="-120"/>
                <a:ea typeface="華康新特圓體(P)" pitchFamily="34" charset="-120"/>
              </a:rPr>
              <a:t>華碩 </a:t>
            </a:r>
            <a:r>
              <a:rPr lang="en-US" altLang="zh-TW" sz="4400" dirty="0" smtClean="0">
                <a:latin typeface="華康新特圓體(P)" pitchFamily="34" charset="-120"/>
                <a:ea typeface="華康新特圓體(P)" pitchFamily="34" charset="-120"/>
              </a:rPr>
              <a:t>- </a:t>
            </a:r>
            <a:r>
              <a:rPr lang="en-US" altLang="zh-TW" sz="4400" dirty="0" err="1" smtClean="0">
                <a:latin typeface="華康新特圓體(P)" pitchFamily="34" charset="-120"/>
                <a:ea typeface="華康新特圓體(P)" pitchFamily="34" charset="-120"/>
              </a:rPr>
              <a:t>Xonar</a:t>
            </a:r>
            <a:r>
              <a:rPr lang="en-US" altLang="zh-TW" sz="4400" dirty="0" smtClean="0">
                <a:latin typeface="華康新特圓體(P)" pitchFamily="34" charset="-120"/>
                <a:ea typeface="華康新特圓體(P)" pitchFamily="34" charset="-120"/>
              </a:rPr>
              <a:t> D2X</a:t>
            </a:r>
            <a:r>
              <a:rPr lang="zh-TW" altLang="en-US" sz="4400" dirty="0" smtClean="0">
                <a:latin typeface="華康新特圓體(P)" pitchFamily="34" charset="-120"/>
                <a:ea typeface="華康新特圓體(P)" pitchFamily="34" charset="-120"/>
              </a:rPr>
              <a:t> </a:t>
            </a:r>
            <a:r>
              <a:rPr lang="en-US" altLang="zh-TW" sz="4400" dirty="0" smtClean="0">
                <a:latin typeface="華康新特圓體(P)" pitchFamily="34" charset="-120"/>
                <a:ea typeface="華康新特圓體(P)" pitchFamily="34" charset="-120"/>
              </a:rPr>
              <a:t>4700</a:t>
            </a:r>
            <a:r>
              <a:rPr lang="zh-TW" altLang="en-US" sz="4400" dirty="0" smtClean="0">
                <a:latin typeface="華康新特圓體(P)" pitchFamily="34" charset="-120"/>
                <a:ea typeface="華康新特圓體(P)" pitchFamily="34" charset="-120"/>
              </a:rPr>
              <a:t>元</a:t>
            </a:r>
            <a:endParaRPr lang="zh-TW" altLang="en-US" sz="4400" dirty="0">
              <a:latin typeface="華康新特圓體(P)" pitchFamily="34" charset="-120"/>
              <a:ea typeface="華康新特圓體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00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8000" dirty="0" smtClean="0">
                <a:latin typeface="Bell Gothic Std Black" pitchFamily="34" charset="0"/>
              </a:rPr>
              <a:t>DVD </a:t>
            </a:r>
            <a:r>
              <a:rPr lang="en-US" altLang="zh-TW" sz="8000" dirty="0">
                <a:latin typeface="Bell Gothic Std Black" pitchFamily="34" charset="0"/>
              </a:rPr>
              <a:t>ROM</a:t>
            </a:r>
            <a:endParaRPr lang="zh-TW" altLang="en-US" sz="8000" dirty="0">
              <a:latin typeface="Bell Gothic Std Black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097" y="1844824"/>
            <a:ext cx="3338326" cy="333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313880" y="5456615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華康新特圓體(P)" pitchFamily="34" charset="-120"/>
                <a:ea typeface="華康新特圓體(P)" pitchFamily="34" charset="-120"/>
              </a:rPr>
              <a:t>華碩 </a:t>
            </a:r>
            <a:r>
              <a:rPr lang="en-US" altLang="zh-TW" sz="4400" dirty="0" smtClean="0">
                <a:latin typeface="華康新特圓體(P)" pitchFamily="34" charset="-120"/>
                <a:ea typeface="華康新特圓體(P)" pitchFamily="34" charset="-120"/>
              </a:rPr>
              <a:t>- 18X</a:t>
            </a:r>
            <a:r>
              <a:rPr lang="zh-TW" altLang="en-US" sz="4400" dirty="0" smtClean="0">
                <a:latin typeface="華康新特圓體(P)" pitchFamily="34" charset="-120"/>
                <a:ea typeface="華康新特圓體(P)" pitchFamily="34" charset="-120"/>
              </a:rPr>
              <a:t> </a:t>
            </a:r>
            <a:r>
              <a:rPr lang="en-US" altLang="zh-TW" sz="4400" dirty="0" smtClean="0">
                <a:latin typeface="華康新特圓體(P)" pitchFamily="34" charset="-120"/>
                <a:ea typeface="華康新特圓體(P)" pitchFamily="34" charset="-120"/>
              </a:rPr>
              <a:t>550</a:t>
            </a:r>
            <a:r>
              <a:rPr lang="zh-TW" altLang="en-US" sz="4400" dirty="0" smtClean="0">
                <a:latin typeface="華康新特圓體(P)" pitchFamily="34" charset="-120"/>
                <a:ea typeface="華康新特圓體(P)" pitchFamily="34" charset="-120"/>
              </a:rPr>
              <a:t>元</a:t>
            </a:r>
            <a:endParaRPr lang="zh-TW" altLang="en-US" sz="4400" dirty="0">
              <a:latin typeface="華康新特圓體(P)" pitchFamily="34" charset="-120"/>
              <a:ea typeface="華康新特圓體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8912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000" dirty="0">
                <a:latin typeface="華康新特黑體" pitchFamily="49" charset="-120"/>
                <a:ea typeface="華康新特黑體" pitchFamily="49" charset="-120"/>
              </a:rPr>
              <a:t>液晶螢幕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444" y="1782076"/>
            <a:ext cx="4504431" cy="348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14409" y="5605996"/>
            <a:ext cx="876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>
                <a:latin typeface="華康新特圓體(P)" pitchFamily="34" charset="-120"/>
                <a:ea typeface="華康新特圓體(P)" pitchFamily="34" charset="-120"/>
              </a:rPr>
              <a:t>BENQ - GL2450HM-FL</a:t>
            </a:r>
            <a:r>
              <a:rPr lang="zh-TW" altLang="en-US" sz="3600" dirty="0" smtClean="0">
                <a:latin typeface="華康新特圓體(P)" pitchFamily="34" charset="-120"/>
                <a:ea typeface="華康新特圓體(P)" pitchFamily="34" charset="-120"/>
              </a:rPr>
              <a:t> </a:t>
            </a:r>
            <a:r>
              <a:rPr lang="en-US" altLang="zh-TW" sz="3600" dirty="0" smtClean="0">
                <a:latin typeface="華康新特圓體(P)" pitchFamily="34" charset="-120"/>
                <a:ea typeface="華康新特圓體(P)" pitchFamily="34" charset="-120"/>
              </a:rPr>
              <a:t>4500</a:t>
            </a:r>
            <a:r>
              <a:rPr lang="zh-TW" altLang="en-US" sz="3600" dirty="0" smtClean="0">
                <a:latin typeface="華康新特圓體(P)" pitchFamily="34" charset="-120"/>
                <a:ea typeface="華康新特圓體(P)" pitchFamily="34" charset="-120"/>
              </a:rPr>
              <a:t>元</a:t>
            </a:r>
            <a:endParaRPr lang="zh-TW" altLang="en-US" sz="3600" dirty="0">
              <a:latin typeface="華康新特圓體(P)" pitchFamily="34" charset="-120"/>
              <a:ea typeface="華康新特圓體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5129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000" dirty="0" smtClean="0">
                <a:latin typeface="華康新特黑體" pitchFamily="49" charset="-120"/>
                <a:ea typeface="華康新特黑體" pitchFamily="49" charset="-120"/>
              </a:rPr>
              <a:t>鍵盤</a:t>
            </a:r>
            <a:r>
              <a:rPr lang="en-US" altLang="zh-TW" sz="8000" dirty="0">
                <a:latin typeface="華康新特黑體" pitchFamily="49" charset="-120"/>
                <a:ea typeface="華康新特黑體" pitchFamily="49" charset="-120"/>
              </a:rPr>
              <a:t>/</a:t>
            </a:r>
            <a:r>
              <a:rPr lang="zh-TW" altLang="en-US" sz="8000" dirty="0">
                <a:latin typeface="華康新特黑體" pitchFamily="49" charset="-120"/>
                <a:ea typeface="華康新特黑體" pitchFamily="49" charset="-120"/>
              </a:rPr>
              <a:t>滑鼠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722" y="1914152"/>
            <a:ext cx="4116052" cy="308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07504" y="5229200"/>
            <a:ext cx="8964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華康新特圓體(P)" pitchFamily="34" charset="-120"/>
                <a:ea typeface="華康新特圓體(P)" pitchFamily="34" charset="-120"/>
              </a:rPr>
              <a:t>羅技 </a:t>
            </a:r>
            <a:r>
              <a:rPr lang="en-US" altLang="zh-TW" sz="4400" dirty="0" smtClean="0">
                <a:latin typeface="華康新特圓體(P)" pitchFamily="34" charset="-120"/>
                <a:ea typeface="華康新特圓體(P)" pitchFamily="34" charset="-120"/>
              </a:rPr>
              <a:t>- </a:t>
            </a:r>
            <a:r>
              <a:rPr lang="zh-TW" altLang="en-US" sz="4400" dirty="0" smtClean="0">
                <a:latin typeface="華康新特圓體(P)" pitchFamily="34" charset="-120"/>
                <a:ea typeface="華康新特圓體(P)" pitchFamily="34" charset="-120"/>
              </a:rPr>
              <a:t>無影手組 </a:t>
            </a:r>
            <a:r>
              <a:rPr lang="en-US" altLang="zh-TW" sz="4400" dirty="0" smtClean="0">
                <a:latin typeface="華康新特圓體(P)" pitchFamily="34" charset="-120"/>
                <a:ea typeface="華康新特圓體(P)" pitchFamily="34" charset="-120"/>
              </a:rPr>
              <a:t>LX300</a:t>
            </a:r>
            <a:r>
              <a:rPr lang="zh-TW" altLang="en-US" sz="4400" dirty="0" smtClean="0">
                <a:latin typeface="華康新特圓體(P)" pitchFamily="34" charset="-120"/>
                <a:ea typeface="華康新特圓體(P)" pitchFamily="34" charset="-120"/>
              </a:rPr>
              <a:t> </a:t>
            </a:r>
            <a:r>
              <a:rPr lang="en-US" altLang="zh-TW" sz="4400" dirty="0" smtClean="0">
                <a:latin typeface="華康新特圓體(P)" pitchFamily="34" charset="-120"/>
                <a:ea typeface="華康新特圓體(P)" pitchFamily="34" charset="-120"/>
              </a:rPr>
              <a:t>1500</a:t>
            </a:r>
            <a:r>
              <a:rPr lang="zh-TW" altLang="en-US" sz="4400" dirty="0" smtClean="0">
                <a:latin typeface="華康新特圓體(P)" pitchFamily="34" charset="-120"/>
                <a:ea typeface="華康新特圓體(P)" pitchFamily="34" charset="-120"/>
              </a:rPr>
              <a:t>元</a:t>
            </a:r>
            <a:endParaRPr lang="zh-TW" altLang="en-US" sz="4400" dirty="0">
              <a:latin typeface="華康新特圓體(P)" pitchFamily="34" charset="-120"/>
              <a:ea typeface="華康新特圓體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33013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神韻">
  <a:themeElements>
    <a:clrScheme name="神韻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神韻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神韻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37</TotalTime>
  <Words>180</Words>
  <Application>Microsoft Office PowerPoint</Application>
  <PresentationFormat>如螢幕大小 (4:3)</PresentationFormat>
  <Paragraphs>77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神韻</vt:lpstr>
      <vt:lpstr>自己組裝的電腦</vt:lpstr>
      <vt:lpstr>RAM</vt:lpstr>
      <vt:lpstr>硬碟機</vt:lpstr>
      <vt:lpstr>主機板</vt:lpstr>
      <vt:lpstr> 顯示卡</vt:lpstr>
      <vt:lpstr>音效卡</vt:lpstr>
      <vt:lpstr>DVD ROM</vt:lpstr>
      <vt:lpstr>液晶螢幕</vt:lpstr>
      <vt:lpstr>鍵盤/滑鼠</vt:lpstr>
      <vt:lpstr>網路卡</vt:lpstr>
      <vt:lpstr>電腦軟體</vt:lpstr>
      <vt:lpstr>總價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自己組裝的電腦</dc:title>
  <dc:creator>mt</dc:creator>
  <cp:lastModifiedBy>mt</cp:lastModifiedBy>
  <cp:revision>4</cp:revision>
  <dcterms:created xsi:type="dcterms:W3CDTF">2016-12-27T02:43:57Z</dcterms:created>
  <dcterms:modified xsi:type="dcterms:W3CDTF">2016-12-27T03:21:42Z</dcterms:modified>
</cp:coreProperties>
</file>